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82" r:id="rId5"/>
    <p:sldId id="285" r:id="rId6"/>
    <p:sldId id="284" r:id="rId7"/>
    <p:sldId id="263" r:id="rId8"/>
    <p:sldId id="264" r:id="rId9"/>
    <p:sldId id="271" r:id="rId10"/>
    <p:sldId id="265" r:id="rId11"/>
    <p:sldId id="272" r:id="rId12"/>
    <p:sldId id="267" r:id="rId13"/>
    <p:sldId id="266" r:id="rId14"/>
    <p:sldId id="283" r:id="rId15"/>
    <p:sldId id="268" r:id="rId16"/>
    <p:sldId id="287" r:id="rId17"/>
    <p:sldId id="288" r:id="rId18"/>
    <p:sldId id="289" r:id="rId19"/>
    <p:sldId id="291" r:id="rId20"/>
    <p:sldId id="299" r:id="rId21"/>
    <p:sldId id="292" r:id="rId22"/>
    <p:sldId id="293" r:id="rId23"/>
    <p:sldId id="294" r:id="rId24"/>
    <p:sldId id="295" r:id="rId25"/>
    <p:sldId id="296" r:id="rId26"/>
    <p:sldId id="297" r:id="rId27"/>
    <p:sldId id="298" r:id="rId28"/>
    <p:sldId id="273" r:id="rId29"/>
    <p:sldId id="274" r:id="rId30"/>
    <p:sldId id="275" r:id="rId31"/>
    <p:sldId id="279" r:id="rId32"/>
    <p:sldId id="280" r:id="rId33"/>
    <p:sldId id="281" r:id="rId3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68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342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3299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6456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16467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1529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55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9597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37815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1218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99594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4265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5C9327-641B-4917-92BD-6F51944E6D71}" type="datetimeFigureOut">
              <a:rPr lang="en-US" smtClean="0"/>
              <a:t>9/15/2023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A2766F-2E1F-43FD-B8EB-F1612CD08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037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447800"/>
            <a:ext cx="9067800" cy="3448050"/>
          </a:xfrm>
        </p:spPr>
        <p:txBody>
          <a:bodyPr>
            <a:normAutofit fontScale="90000"/>
          </a:bodyPr>
          <a:lstStyle/>
          <a:p>
            <a:pPr eaLnBrk="0" hangingPunct="0">
              <a:tabLst>
                <a:tab pos="1485900" algn="l"/>
              </a:tabLst>
              <a:defRPr/>
            </a:pPr>
            <a:r>
              <a:rPr lang="en-US" sz="3200" dirty="0">
                <a:latin typeface="Palatino Linotype" pitchFamily="18" charset="0"/>
              </a:rPr>
              <a:t>UNIVERSITY OF KRAGUJEVAC</a:t>
            </a:r>
            <a:br>
              <a:rPr lang="en-US" sz="3200" dirty="0">
                <a:latin typeface="Palatino Linotype" pitchFamily="18" charset="0"/>
              </a:rPr>
            </a:br>
            <a:r>
              <a:rPr lang="en-US" sz="3200" dirty="0">
                <a:latin typeface="Palatino Linotype" pitchFamily="18" charset="0"/>
              </a:rPr>
              <a:t>FACULTY OF MEDICAL </a:t>
            </a:r>
            <a:r>
              <a:rPr lang="en-US" sz="3200" dirty="0" smtClean="0">
                <a:latin typeface="Palatino Linotype" pitchFamily="18" charset="0"/>
              </a:rPr>
              <a:t>SCIENCES</a:t>
            </a:r>
            <a:r>
              <a:rPr lang="sr-Latn-RS" sz="3200" dirty="0">
                <a:latin typeface="Palatino Linotype" pitchFamily="18" charset="0"/>
              </a:rPr>
              <a:t/>
            </a:r>
            <a:br>
              <a:rPr lang="sr-Latn-RS" sz="3200" dirty="0">
                <a:latin typeface="Palatino Linotype" pitchFamily="18" charset="0"/>
              </a:rPr>
            </a:br>
            <a:r>
              <a:rPr lang="sr-Latn-RS" sz="3200" dirty="0">
                <a:latin typeface="Palatino Linotype" pitchFamily="18" charset="0"/>
              </a:rPr>
              <a:t/>
            </a:r>
            <a:br>
              <a:rPr lang="sr-Latn-RS" sz="3200" dirty="0">
                <a:latin typeface="Palatino Linotype" pitchFamily="18" charset="0"/>
              </a:rPr>
            </a:br>
            <a:r>
              <a:rPr lang="sr-Latn-RS" sz="3200" dirty="0" smtClean="0">
                <a:latin typeface="Palatino Linotype" pitchFamily="18" charset="0"/>
              </a:rPr>
              <a:t/>
            </a:r>
            <a:br>
              <a:rPr lang="sr-Latn-RS" sz="3200" dirty="0" smtClean="0">
                <a:latin typeface="Palatino Linotype" pitchFamily="18" charset="0"/>
              </a:rPr>
            </a:br>
            <a:r>
              <a:rPr lang="sr-Latn-RS" sz="3200" dirty="0">
                <a:latin typeface="Palatino Linotype" pitchFamily="18" charset="0"/>
              </a:rPr>
              <a:t/>
            </a:r>
            <a:br>
              <a:rPr lang="sr-Latn-RS" sz="3200" dirty="0">
                <a:latin typeface="Palatino Linotype" pitchFamily="18" charset="0"/>
              </a:rPr>
            </a:br>
            <a:r>
              <a:rPr lang="sr-Cyrl-RS" sz="3200" dirty="0">
                <a:solidFill>
                  <a:schemeClr val="bg1">
                    <a:lumMod val="50000"/>
                  </a:schemeClr>
                </a:solidFill>
                <a:latin typeface="Palatino Linotype" pitchFamily="18" charset="0"/>
                <a:cs typeface="Arial" pitchFamily="34" charset="0"/>
              </a:rPr>
              <a:t/>
            </a:r>
            <a:br>
              <a:rPr lang="sr-Cyrl-RS" sz="3200" dirty="0">
                <a:solidFill>
                  <a:schemeClr val="bg1">
                    <a:lumMod val="50000"/>
                  </a:schemeClr>
                </a:solidFill>
                <a:latin typeface="Palatino Linotype" pitchFamily="18" charset="0"/>
                <a:cs typeface="Arial" pitchFamily="34" charset="0"/>
              </a:rPr>
            </a:br>
            <a:r>
              <a:rPr lang="sr-Latn-RS" sz="3200" b="1" dirty="0" smtClean="0">
                <a:latin typeface="Palatino Linotype" pitchFamily="18" charset="0"/>
                <a:cs typeface="Arial" pitchFamily="34" charset="0"/>
              </a:rPr>
              <a:t>TELEMEDICINE</a:t>
            </a:r>
            <a:r>
              <a:rPr lang="en-US" sz="3200" b="1" dirty="0">
                <a:latin typeface="Palatino Linotype" pitchFamily="18" charset="0"/>
                <a:cs typeface="Arial" pitchFamily="34" charset="0"/>
              </a:rPr>
              <a:t/>
            </a:r>
            <a:br>
              <a:rPr lang="en-US" sz="3200" b="1" dirty="0">
                <a:latin typeface="Palatino Linotype" pitchFamily="18" charset="0"/>
                <a:cs typeface="Arial" pitchFamily="34" charset="0"/>
              </a:rPr>
            </a:br>
            <a:r>
              <a:rPr lang="x-none" sz="3600" b="1" dirty="0">
                <a:latin typeface="Palatino Linotype" pitchFamily="18" charset="0"/>
                <a:cs typeface="Arial" pitchFamily="34" charset="0"/>
              </a:rPr>
              <a:t/>
            </a:r>
            <a:br>
              <a:rPr lang="x-none" sz="3600" b="1" dirty="0">
                <a:latin typeface="Palatino Linotype" pitchFamily="18" charset="0"/>
                <a:cs typeface="Arial" pitchFamily="34" charset="0"/>
              </a:rPr>
            </a:br>
            <a:r>
              <a:rPr lang="ru-RU" sz="3200" b="1" dirty="0">
                <a:latin typeface="Palatino Linotype" pitchFamily="18" charset="0"/>
                <a:cs typeface="Arial" pitchFamily="34" charset="0"/>
              </a:rPr>
              <a:t> </a:t>
            </a:r>
            <a:r>
              <a:rPr lang="sr-Latn-RS" sz="3200" b="1" dirty="0" smtClean="0">
                <a:latin typeface="Palatino Linotype" pitchFamily="18" charset="0"/>
                <a:cs typeface="Arial" pitchFamily="34" charset="0"/>
              </a:rPr>
              <a:t>Telemedicine</a:t>
            </a:r>
            <a:endParaRPr lang="x-none" sz="2000" b="1" dirty="0">
              <a:latin typeface="Palatino Linotyp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19400" y="6019800"/>
            <a:ext cx="6400800" cy="381000"/>
          </a:xfrm>
        </p:spPr>
        <p:txBody>
          <a:bodyPr>
            <a:noAutofit/>
          </a:bodyPr>
          <a:lstStyle/>
          <a:p>
            <a:pPr algn="ctr"/>
            <a:r>
              <a:rPr lang="en-US" sz="2000" dirty="0">
                <a:latin typeface="Palatino Linotype" pitchFamily="18" charset="0"/>
              </a:rPr>
              <a:t>Asst. Prof. Rada Vucic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62201" y="76200"/>
            <a:ext cx="923925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15400" y="152400"/>
            <a:ext cx="8572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83241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Types of technology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78" t="44289" r="42366" b="18279"/>
          <a:stretch/>
        </p:blipFill>
        <p:spPr>
          <a:xfrm>
            <a:off x="1123950" y="1690688"/>
            <a:ext cx="8849892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513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493" t="38379" r="44213" b="16746"/>
          <a:stretch/>
        </p:blipFill>
        <p:spPr>
          <a:xfrm>
            <a:off x="990600" y="185966"/>
            <a:ext cx="9963150" cy="6567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2448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Evolution of telemedicine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203" t="45312" r="45813" b="16965"/>
          <a:stretch/>
        </p:blipFill>
        <p:spPr>
          <a:xfrm>
            <a:off x="1628774" y="1580181"/>
            <a:ext cx="8162925" cy="5096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1495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Telemedicine concept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848" t="47136" r="47907" b="16089"/>
          <a:stretch/>
        </p:blipFill>
        <p:spPr>
          <a:xfrm>
            <a:off x="1276347" y="1362074"/>
            <a:ext cx="8763003" cy="545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2139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508" t="39475" r="42982" b="15651"/>
          <a:stretch/>
        </p:blipFill>
        <p:spPr>
          <a:xfrm>
            <a:off x="1600200" y="1200149"/>
            <a:ext cx="8422837" cy="5248275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8244238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Today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863" t="43852" r="44459" b="20029"/>
          <a:stretch/>
        </p:blipFill>
        <p:spPr>
          <a:xfrm>
            <a:off x="1114424" y="1771795"/>
            <a:ext cx="9820276" cy="457395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6713737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138" t="29405" r="41874" b="18497"/>
          <a:stretch/>
        </p:blipFill>
        <p:spPr>
          <a:xfrm>
            <a:off x="1333500" y="175832"/>
            <a:ext cx="9096375" cy="6348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3246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244" t="28530" r="34239" b="16746"/>
          <a:stretch/>
        </p:blipFill>
        <p:spPr>
          <a:xfrm>
            <a:off x="838200" y="858515"/>
            <a:ext cx="10193120" cy="5551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7353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214" t="27435" r="37071" b="24188"/>
          <a:stretch/>
        </p:blipFill>
        <p:spPr>
          <a:xfrm>
            <a:off x="581024" y="714104"/>
            <a:ext cx="9829801" cy="5172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73819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Telemedicine in </a:t>
            </a:r>
            <a:r>
              <a:rPr lang="en-US" b="1" dirty="0" err="1" smtClean="0"/>
              <a:t>othorinolaryngology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860" t="28967" r="51724" b="18278"/>
          <a:stretch/>
        </p:blipFill>
        <p:spPr>
          <a:xfrm>
            <a:off x="2057400" y="1734983"/>
            <a:ext cx="6410325" cy="495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3191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Telemedicine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Cyrl-CS" dirty="0"/>
              <a:t>Definition of telemedicine</a:t>
            </a:r>
            <a:endParaRPr lang="en-US" dirty="0"/>
          </a:p>
          <a:p>
            <a:pPr lvl="0"/>
            <a:r>
              <a:rPr lang="sr-Cyrl-CS" dirty="0"/>
              <a:t>Components of telemetry in medicine</a:t>
            </a:r>
            <a:endParaRPr lang="en-US" dirty="0"/>
          </a:p>
          <a:p>
            <a:pPr lvl="0"/>
            <a:r>
              <a:rPr lang="sr-Cyrl-CS" dirty="0"/>
              <a:t>Application of telemetry in medicine</a:t>
            </a:r>
            <a:endParaRPr lang="en-US" dirty="0"/>
          </a:p>
          <a:p>
            <a:pPr lvl="0"/>
            <a:r>
              <a:rPr lang="sr-Cyrl-CS" dirty="0"/>
              <a:t>Advantages of telemetry in medicine</a:t>
            </a:r>
            <a:endParaRPr lang="en-US" dirty="0"/>
          </a:p>
          <a:p>
            <a:r>
              <a:rPr lang="sr-Cyrl-CS" dirty="0"/>
              <a:t>The challenges of telemedicine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3771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65125"/>
            <a:ext cx="12192000" cy="1325563"/>
          </a:xfrm>
        </p:spPr>
        <p:txBody>
          <a:bodyPr>
            <a:normAutofit/>
          </a:bodyPr>
          <a:lstStyle/>
          <a:p>
            <a:r>
              <a:rPr lang="en-US" sz="4000" b="1" dirty="0" smtClean="0"/>
              <a:t>Telemedicine in ophthalmology and </a:t>
            </a:r>
            <a:r>
              <a:rPr lang="en-US" sz="4000" b="1" dirty="0" err="1" smtClean="0"/>
              <a:t>othorinolaryngology</a:t>
            </a:r>
            <a:endParaRPr lang="en-US" sz="4000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41" t="28370" r="37310" b="23152"/>
          <a:stretch/>
        </p:blipFill>
        <p:spPr>
          <a:xfrm>
            <a:off x="1959186" y="1825625"/>
            <a:ext cx="8273627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2419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999" t="30909" r="38093" b="20439"/>
          <a:stretch/>
        </p:blipFill>
        <p:spPr>
          <a:xfrm>
            <a:off x="1242390" y="1122658"/>
            <a:ext cx="10029198" cy="5287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71042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337" t="29405" r="39042" b="20467"/>
          <a:stretch/>
        </p:blipFill>
        <p:spPr>
          <a:xfrm>
            <a:off x="1285875" y="459598"/>
            <a:ext cx="9715500" cy="5520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0356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337" t="34002" r="39657" b="17403"/>
          <a:stretch/>
        </p:blipFill>
        <p:spPr>
          <a:xfrm>
            <a:off x="1152396" y="952500"/>
            <a:ext cx="9887207" cy="5514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2763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in plastic surgery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490" t="40569" r="37071" b="23058"/>
          <a:stretch/>
        </p:blipFill>
        <p:spPr>
          <a:xfrm>
            <a:off x="581024" y="2062163"/>
            <a:ext cx="10536828" cy="4034251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02466472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in dermatology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0845" t="45166" r="36456" b="17621"/>
          <a:stretch/>
        </p:blipFill>
        <p:spPr>
          <a:xfrm>
            <a:off x="1171574" y="2393578"/>
            <a:ext cx="9153525" cy="363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33749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and sleep disorders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829" t="35972" r="37933" b="23094"/>
          <a:stretch/>
        </p:blipFill>
        <p:spPr>
          <a:xfrm>
            <a:off x="1714499" y="2171700"/>
            <a:ext cx="8354288" cy="3829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3407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Tele-radiology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998" t="34002" r="40888" b="17840"/>
          <a:stretch/>
        </p:blipFill>
        <p:spPr>
          <a:xfrm>
            <a:off x="1924049" y="2133600"/>
            <a:ext cx="7577139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398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47" t="41007" r="41504" b="14995"/>
          <a:stretch/>
        </p:blipFill>
        <p:spPr>
          <a:xfrm>
            <a:off x="838200" y="365125"/>
            <a:ext cx="9144000" cy="54864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17247" t="41007" r="41504" b="50072"/>
          <a:stretch/>
        </p:blipFill>
        <p:spPr>
          <a:xfrm>
            <a:off x="990600" y="517525"/>
            <a:ext cx="9144000" cy="111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076947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617" t="42757" r="42858" b="13025"/>
          <a:stretch/>
        </p:blipFill>
        <p:spPr>
          <a:xfrm>
            <a:off x="1117336" y="1263340"/>
            <a:ext cx="8890528" cy="559466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/>
          <a:srcRect l="17247" t="41007" r="41504" b="50072"/>
          <a:stretch/>
        </p:blipFill>
        <p:spPr>
          <a:xfrm>
            <a:off x="990600" y="257987"/>
            <a:ext cx="9144000" cy="111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1221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US" b="1" dirty="0" smtClean="0"/>
              <a:t>T</a:t>
            </a:r>
            <a:r>
              <a:rPr lang="sr-Cyrl-CS" b="1" dirty="0" smtClean="0"/>
              <a:t>elemedicine</a:t>
            </a:r>
            <a:r>
              <a:rPr lang="en-US" b="1" dirty="0" smtClean="0"/>
              <a:t> – WHO definition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1854" t="36848" r="49014" b="21123"/>
          <a:stretch/>
        </p:blipFill>
        <p:spPr>
          <a:xfrm>
            <a:off x="2257425" y="1592016"/>
            <a:ext cx="7086600" cy="4303959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29722721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47" t="41007" r="41874" b="21342"/>
          <a:stretch/>
        </p:blipFill>
        <p:spPr>
          <a:xfrm>
            <a:off x="438150" y="1276350"/>
            <a:ext cx="10590028" cy="5486400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3"/>
          <a:srcRect l="17247" t="41007" r="41504" b="50072"/>
          <a:stretch/>
        </p:blipFill>
        <p:spPr>
          <a:xfrm>
            <a:off x="838200" y="163858"/>
            <a:ext cx="9144000" cy="111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53111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CHALLENGES -Barriers </a:t>
            </a:r>
            <a:r>
              <a:rPr lang="en-US" b="1" dirty="0"/>
              <a:t>in telehealth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200" b="1" dirty="0" smtClean="0"/>
              <a:t>Perspective of medical practitioners</a:t>
            </a:r>
            <a:r>
              <a:rPr lang="en-US" sz="2200" dirty="0" smtClean="0"/>
              <a:t>: doctors are not fully convinced and familiar with e-medicine</a:t>
            </a:r>
          </a:p>
          <a:p>
            <a:r>
              <a:rPr lang="en-US" sz="2200" b="1" dirty="0" smtClean="0"/>
              <a:t>Patients fear and unfamiliarity</a:t>
            </a:r>
            <a:r>
              <a:rPr lang="en-US" sz="2200" dirty="0" smtClean="0"/>
              <a:t>: lack of confidence about outcome of e-medicine</a:t>
            </a:r>
          </a:p>
          <a:p>
            <a:r>
              <a:rPr lang="en-US" sz="2200" b="1" dirty="0" smtClean="0"/>
              <a:t>Financial unavailability</a:t>
            </a:r>
            <a:r>
              <a:rPr lang="en-US" sz="2200" dirty="0" smtClean="0"/>
              <a:t>: technology and communication costs being to high</a:t>
            </a:r>
          </a:p>
          <a:p>
            <a:r>
              <a:rPr lang="en-US" sz="2200" b="1" dirty="0" smtClean="0"/>
              <a:t>Lack of basic amenities</a:t>
            </a:r>
            <a:r>
              <a:rPr lang="en-US" sz="2200" dirty="0" smtClean="0"/>
              <a:t>: transportation, electricity, telecommunication…</a:t>
            </a:r>
          </a:p>
          <a:p>
            <a:r>
              <a:rPr lang="en-US" sz="2200" b="1" dirty="0" smtClean="0"/>
              <a:t>Literacy rate and diversity in language </a:t>
            </a:r>
          </a:p>
          <a:p>
            <a:r>
              <a:rPr lang="en-US" sz="2200" b="1" dirty="0" smtClean="0"/>
              <a:t>Technical aspects</a:t>
            </a:r>
            <a:r>
              <a:rPr lang="en-US" sz="2200" dirty="0" smtClean="0"/>
              <a:t>: hardware and software must mature – advanced biological sensors, …</a:t>
            </a:r>
          </a:p>
          <a:p>
            <a:r>
              <a:rPr lang="en-US" sz="2200" b="1" dirty="0" smtClean="0"/>
              <a:t>Quality aspects</a:t>
            </a:r>
            <a:r>
              <a:rPr lang="en-US" sz="2200" dirty="0" smtClean="0"/>
              <a:t>: in case of healthcare there is no proper governing body to form guidelines in this aspect</a:t>
            </a:r>
          </a:p>
          <a:p>
            <a:r>
              <a:rPr lang="en-US" sz="2200" b="1" dirty="0" smtClean="0"/>
              <a:t>Government support</a:t>
            </a:r>
          </a:p>
          <a:p>
            <a:endParaRPr lang="en-US" sz="2200" dirty="0" smtClean="0"/>
          </a:p>
          <a:p>
            <a:endParaRPr lang="en-US" sz="2200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50635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1953" t="42977" r="36455" b="18278"/>
          <a:stretch/>
        </p:blipFill>
        <p:spPr>
          <a:xfrm>
            <a:off x="590550" y="1533522"/>
            <a:ext cx="10529868" cy="44481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27542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0079" t="31156" r="41997" b="13462"/>
          <a:stretch/>
        </p:blipFill>
        <p:spPr>
          <a:xfrm>
            <a:off x="1552575" y="137090"/>
            <a:ext cx="8181975" cy="6720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5553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</a:t>
            </a:r>
            <a:r>
              <a:rPr lang="sr-Cyrl-CS" b="1" dirty="0" smtClean="0"/>
              <a:t>elemedicine</a:t>
            </a:r>
            <a:r>
              <a:rPr lang="en-US" b="1" dirty="0" smtClean="0"/>
              <a:t> – </a:t>
            </a:r>
            <a:r>
              <a:rPr lang="en-US" b="1" dirty="0"/>
              <a:t>definition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9956" t="52170" r="46060" b="17184"/>
          <a:stretch/>
        </p:blipFill>
        <p:spPr>
          <a:xfrm>
            <a:off x="1536838" y="1931348"/>
            <a:ext cx="8203510" cy="416120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val="38492616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- history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630" t="44390" r="64625" b="15431"/>
          <a:stretch/>
        </p:blipFill>
        <p:spPr>
          <a:xfrm>
            <a:off x="533401" y="1525188"/>
            <a:ext cx="5360504" cy="4529841"/>
          </a:xfrm>
          <a:prstGeom prst="rect">
            <a:avLst/>
          </a:prstGeom>
        </p:spPr>
      </p:pic>
      <p:pic>
        <p:nvPicPr>
          <p:cNvPr id="5" name="Content Placeholder 3"/>
          <p:cNvPicPr>
            <a:picLocks noChangeAspect="1"/>
          </p:cNvPicPr>
          <p:nvPr/>
        </p:nvPicPr>
        <p:blipFill rotWithShape="1">
          <a:blip r:embed="rId2"/>
          <a:srcRect l="36674" t="38343" r="36209" b="15431"/>
          <a:stretch/>
        </p:blipFill>
        <p:spPr>
          <a:xfrm>
            <a:off x="6271591" y="1042000"/>
            <a:ext cx="5387008" cy="5165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04880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– healing from distance</a:t>
            </a:r>
            <a:br>
              <a:rPr lang="en-US" b="1" dirty="0" smtClean="0"/>
            </a:br>
            <a:r>
              <a:rPr lang="en-US" b="1" dirty="0" smtClean="0"/>
              <a:t>Simple or complex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Telemedicine is rapidly developing application of clinical medicine where medical information is transferred through the phone or the internet and sometimes other networks for the purpose of consulting.</a:t>
            </a:r>
          </a:p>
          <a:p>
            <a:r>
              <a:rPr lang="en-US" dirty="0" smtClean="0"/>
              <a:t>Telemedicine may be as simple as two health professionals discussing a case over the telephone , or as complex as using satellite technology and video-conferencing equipment to conduct a real-time consultation between medical specialist in two different countries.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1156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Benefits to healthcare professionals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7247" t="43477" r="43105" b="27513"/>
          <a:stretch/>
        </p:blipFill>
        <p:spPr>
          <a:xfrm>
            <a:off x="1243511" y="1947863"/>
            <a:ext cx="9704978" cy="399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69417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b="1" dirty="0" smtClean="0"/>
              <a:t>Benefits to patients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355" t="44072" r="45321" b="19810"/>
          <a:stretch/>
        </p:blipFill>
        <p:spPr>
          <a:xfrm>
            <a:off x="1295400" y="1690688"/>
            <a:ext cx="8174185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833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Telemedicine system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8109" t="40349" r="42366" b="19154"/>
          <a:stretch/>
        </p:blipFill>
        <p:spPr>
          <a:xfrm>
            <a:off x="1514475" y="1924050"/>
            <a:ext cx="7933036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083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</TotalTime>
  <Words>248</Words>
  <Application>Microsoft Office PowerPoint</Application>
  <PresentationFormat>Widescreen</PresentationFormat>
  <Paragraphs>37</Paragraphs>
  <Slides>33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Calibri Light</vt:lpstr>
      <vt:lpstr>Palatino Linotype</vt:lpstr>
      <vt:lpstr>Office Theme</vt:lpstr>
      <vt:lpstr>UNIVERSITY OF KRAGUJEVAC FACULTY OF MEDICAL SCIENCES     TELEMEDICINE   Telemedicine</vt:lpstr>
      <vt:lpstr>Telemedicine</vt:lpstr>
      <vt:lpstr>Telemedicine – WHO definition </vt:lpstr>
      <vt:lpstr>Telemedicine – definition </vt:lpstr>
      <vt:lpstr>Telemedicine - history</vt:lpstr>
      <vt:lpstr>Telemedicine – healing from distance Simple or complex</vt:lpstr>
      <vt:lpstr>Benefits to healthcare professionals</vt:lpstr>
      <vt:lpstr>Benefits to patients</vt:lpstr>
      <vt:lpstr>Telemedicine system</vt:lpstr>
      <vt:lpstr>Types of technology</vt:lpstr>
      <vt:lpstr>PowerPoint Presentation</vt:lpstr>
      <vt:lpstr>Evolution of telemedicine</vt:lpstr>
      <vt:lpstr>Telemedicine concept</vt:lpstr>
      <vt:lpstr>PowerPoint Presentation</vt:lpstr>
      <vt:lpstr>Today</vt:lpstr>
      <vt:lpstr>PowerPoint Presentation</vt:lpstr>
      <vt:lpstr>PowerPoint Presentation</vt:lpstr>
      <vt:lpstr>PowerPoint Presentation</vt:lpstr>
      <vt:lpstr>Telemedicine in othorinolaryngology</vt:lpstr>
      <vt:lpstr>Telemedicine in ophthalmology and othorinolaryngology</vt:lpstr>
      <vt:lpstr>PowerPoint Presentation</vt:lpstr>
      <vt:lpstr>PowerPoint Presentation</vt:lpstr>
      <vt:lpstr>PowerPoint Presentation</vt:lpstr>
      <vt:lpstr>Telemedicine in plastic surgery</vt:lpstr>
      <vt:lpstr>Telemedicine in dermatology</vt:lpstr>
      <vt:lpstr>Telemedicine and sleep disorders</vt:lpstr>
      <vt:lpstr>Tele-radiology</vt:lpstr>
      <vt:lpstr>PowerPoint Presentation</vt:lpstr>
      <vt:lpstr>PowerPoint Presentation</vt:lpstr>
      <vt:lpstr>PowerPoint Presentation</vt:lpstr>
      <vt:lpstr>CHALLENGES -Barriers in telehealth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Rada Vucic</dc:creator>
  <cp:lastModifiedBy>Rada Vucic</cp:lastModifiedBy>
  <cp:revision>52</cp:revision>
  <dcterms:created xsi:type="dcterms:W3CDTF">2023-09-11T19:02:48Z</dcterms:created>
  <dcterms:modified xsi:type="dcterms:W3CDTF">2023-09-15T15:49:02Z</dcterms:modified>
</cp:coreProperties>
</file>